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rebuchet MS Bold" charset="1" panose="020B0703020202020204"/>
      <p:regular r:id="rId21"/>
    </p:embeddedFont>
    <p:embeddedFont>
      <p:font typeface="Trebuchet MS" charset="1" panose="020B0603020202020204"/>
      <p:regular r:id="rId22"/>
    </p:embeddedFont>
    <p:embeddedFont>
      <p:font typeface="Arimo Bold" charset="1" panose="020B0704020202020204"/>
      <p:regular r:id="rId23"/>
    </p:embeddedFont>
    <p:embeddedFont>
      <p:font typeface="ほのかアンティーク丸" charset="1" panose="02000600000000000000"/>
      <p:regular r:id="rId24"/>
    </p:embeddedFont>
    <p:embeddedFont>
      <p:font typeface="TT Rounds Condensed Bold" charset="1" panose="02000806030000020003"/>
      <p:regular r:id="rId25"/>
    </p:embeddedFont>
    <p:embeddedFont>
      <p:font typeface="TT Rounds Condensed" charset="1" panose="02000506030000020003"/>
      <p:regular r:id="rId26"/>
    </p:embeddedFont>
    <p:embeddedFont>
      <p:font typeface="TT Rounds Condensed Italics" charset="1" panose="02000506030000090003"/>
      <p:regular r:id="rId27"/>
    </p:embeddedFont>
    <p:embeddedFont>
      <p:font typeface="Canva Sans Bold" charset="1" panose="020B08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8995" y="94"/>
            <a:ext cx="1842135" cy="10294620"/>
            <a:chOff x="0" y="0"/>
            <a:chExt cx="2456180" cy="13726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" y="7874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839586" y="5241608"/>
            <a:ext cx="7129462" cy="4759642"/>
            <a:chOff x="0" y="0"/>
            <a:chExt cx="9505950" cy="63461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191" y="1651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404317" y="0"/>
            <a:ext cx="3884295" cy="10287000"/>
            <a:chOff x="0" y="0"/>
            <a:chExt cx="517906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7829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178298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006895" y="0"/>
            <a:ext cx="4281488" cy="10287000"/>
            <a:chOff x="0" y="0"/>
            <a:chExt cx="570865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404370" y="0"/>
            <a:ext cx="1884045" cy="10287000"/>
            <a:chOff x="0" y="0"/>
            <a:chExt cx="2512060" cy="13716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409700" y="4572000"/>
            <a:ext cx="2728912" cy="4900612"/>
            <a:chOff x="0" y="0"/>
            <a:chExt cx="3638550" cy="65341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6015038"/>
            <a:ext cx="671512" cy="4271962"/>
            <a:chOff x="0" y="0"/>
            <a:chExt cx="895350" cy="56959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114425" y="1657350"/>
            <a:ext cx="2614612" cy="2000250"/>
          </a:xfrm>
          <a:custGeom>
            <a:avLst/>
            <a:gdLst/>
            <a:ahLst/>
            <a:cxnLst/>
            <a:rect r="r" b="b" t="t" l="l"/>
            <a:pathLst>
              <a:path h="2000250" w="2614612">
                <a:moveTo>
                  <a:pt x="0" y="0"/>
                </a:moveTo>
                <a:lnTo>
                  <a:pt x="2614613" y="0"/>
                </a:lnTo>
                <a:lnTo>
                  <a:pt x="2614613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5629275" y="1785938"/>
            <a:ext cx="2500312" cy="2157412"/>
            <a:chOff x="0" y="0"/>
            <a:chExt cx="3333750" cy="28765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333750" cy="2876550"/>
            </a:xfrm>
            <a:custGeom>
              <a:avLst/>
              <a:gdLst/>
              <a:ahLst/>
              <a:cxnLst/>
              <a:rect r="r" b="b" t="t" l="l"/>
              <a:pathLst>
                <a:path h="2876550" w="3333750">
                  <a:moveTo>
                    <a:pt x="2614676" y="0"/>
                  </a:moveTo>
                  <a:lnTo>
                    <a:pt x="719074" y="0"/>
                  </a:lnTo>
                  <a:lnTo>
                    <a:pt x="0" y="1438148"/>
                  </a:lnTo>
                  <a:lnTo>
                    <a:pt x="719074" y="2876550"/>
                  </a:lnTo>
                  <a:lnTo>
                    <a:pt x="2614676" y="2876550"/>
                  </a:lnTo>
                  <a:lnTo>
                    <a:pt x="3333750" y="1438148"/>
                  </a:lnTo>
                  <a:lnTo>
                    <a:pt x="2614676" y="0"/>
                  </a:lnTo>
                  <a:close/>
                </a:path>
              </a:pathLst>
            </a:custGeom>
            <a:solidFill>
              <a:srgbClr val="42D0A1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700712" y="7843838"/>
            <a:ext cx="1085850" cy="928688"/>
            <a:chOff x="0" y="0"/>
            <a:chExt cx="1447800" cy="12382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47800" cy="1238250"/>
            </a:xfrm>
            <a:custGeom>
              <a:avLst/>
              <a:gdLst/>
              <a:ahLst/>
              <a:cxnLst/>
              <a:rect r="r" b="b" t="t" l="l"/>
              <a:pathLst>
                <a:path h="1238250" w="1447800">
                  <a:moveTo>
                    <a:pt x="1138174" y="0"/>
                  </a:moveTo>
                  <a:lnTo>
                    <a:pt x="309626" y="0"/>
                  </a:lnTo>
                  <a:lnTo>
                    <a:pt x="0" y="619252"/>
                  </a:lnTo>
                  <a:lnTo>
                    <a:pt x="309626" y="1238250"/>
                  </a:lnTo>
                  <a:lnTo>
                    <a:pt x="1138174" y="1238250"/>
                  </a:lnTo>
                  <a:lnTo>
                    <a:pt x="1447800" y="619252"/>
                  </a:lnTo>
                  <a:lnTo>
                    <a:pt x="1138174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1360195" y="5635311"/>
            <a:ext cx="4082960" cy="74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91"/>
              </a:lnSpc>
            </a:pPr>
            <a:r>
              <a:rPr lang="en-US" sz="4909" spc="-10">
                <a:solidFill>
                  <a:srgbClr val="2D936B"/>
                </a:solidFill>
                <a:latin typeface="Trebuchet MS Bold"/>
              </a:rPr>
              <a:t>Final Project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014412" y="9701212"/>
            <a:ext cx="3214688" cy="300038"/>
          </a:xfrm>
          <a:custGeom>
            <a:avLst/>
            <a:gdLst/>
            <a:ahLst/>
            <a:cxnLst/>
            <a:rect r="r" b="b" t="t" l="l"/>
            <a:pathLst>
              <a:path h="300038" w="321468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666" t="0" r="-66666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7030127" y="9707466"/>
            <a:ext cx="226693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</a:rPr>
              <a:t>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134995" y="4047022"/>
            <a:ext cx="11409181" cy="102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0"/>
              </a:lnSpc>
            </a:pPr>
            <a:r>
              <a:rPr lang="en-US" sz="6525">
                <a:solidFill>
                  <a:srgbClr val="000000"/>
                </a:solidFill>
                <a:latin typeface="Arimo Bold"/>
              </a:rPr>
              <a:t>VINJAMURI DEVI BHAVANI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8995" y="94"/>
            <a:ext cx="1842135" cy="10294620"/>
            <a:chOff x="0" y="0"/>
            <a:chExt cx="2456180" cy="13726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" y="7874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5774" y="5535200"/>
            <a:ext cx="7129462" cy="4759642"/>
            <a:chOff x="0" y="0"/>
            <a:chExt cx="9505950" cy="63461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191" y="1651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404317" y="0"/>
            <a:ext cx="3884295" cy="10287000"/>
            <a:chOff x="0" y="0"/>
            <a:chExt cx="517906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7829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178298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006895" y="0"/>
            <a:ext cx="4281488" cy="10287000"/>
            <a:chOff x="0" y="0"/>
            <a:chExt cx="570865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279856" y="7843"/>
            <a:ext cx="8890574" cy="10287000"/>
            <a:chOff x="0" y="0"/>
            <a:chExt cx="11854099" cy="13716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5170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1851702">
                  <a:moveTo>
                    <a:pt x="11851701" y="0"/>
                  </a:moveTo>
                  <a:lnTo>
                    <a:pt x="0" y="0"/>
                  </a:lnTo>
                  <a:lnTo>
                    <a:pt x="10518865" y="13716000"/>
                  </a:lnTo>
                  <a:lnTo>
                    <a:pt x="11851702" y="13716000"/>
                  </a:lnTo>
                  <a:lnTo>
                    <a:pt x="1185170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559088" y="5386388"/>
            <a:ext cx="2728912" cy="4900612"/>
            <a:chOff x="0" y="0"/>
            <a:chExt cx="3638550" cy="65341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6015038"/>
            <a:ext cx="671512" cy="4271962"/>
            <a:chOff x="0" y="0"/>
            <a:chExt cx="895350" cy="56959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0325" y="8043862"/>
            <a:ext cx="685800" cy="685800"/>
            <a:chOff x="0" y="0"/>
            <a:chExt cx="914400" cy="914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044112" y="2543175"/>
            <a:ext cx="471488" cy="485775"/>
            <a:chOff x="0" y="0"/>
            <a:chExt cx="628650" cy="6477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28650" cy="647700"/>
            </a:xfrm>
            <a:custGeom>
              <a:avLst/>
              <a:gdLst/>
              <a:ahLst/>
              <a:cxnLst/>
              <a:rect r="r" b="b" t="t" l="l"/>
              <a:pathLst>
                <a:path h="647700" w="62865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030325" y="8843962"/>
            <a:ext cx="271462" cy="271462"/>
            <a:chOff x="0" y="0"/>
            <a:chExt cx="361950" cy="3619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61950" cy="361950"/>
            </a:xfrm>
            <a:custGeom>
              <a:avLst/>
              <a:gdLst/>
              <a:ahLst/>
              <a:cxnLst/>
              <a:rect r="r" b="b" t="t" l="l"/>
              <a:pathLst>
                <a:path h="361950" w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2500312" y="9701212"/>
            <a:ext cx="114300" cy="266700"/>
          </a:xfrm>
          <a:custGeom>
            <a:avLst/>
            <a:gdLst/>
            <a:ahLst/>
            <a:cxnLst/>
            <a:rect r="r" b="b" t="t" l="l"/>
            <a:pathLst>
              <a:path h="266700" w="114300">
                <a:moveTo>
                  <a:pt x="0" y="0"/>
                </a:moveTo>
                <a:lnTo>
                  <a:pt x="114300" y="0"/>
                </a:lnTo>
                <a:lnTo>
                  <a:pt x="114300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66" t="0" r="-66666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6915827" y="9707466"/>
            <a:ext cx="342900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</a:rPr>
              <a:t>10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11117" y="1009650"/>
            <a:ext cx="4955856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spc="-44" u="sng">
                <a:solidFill>
                  <a:srgbClr val="000000"/>
                </a:solidFill>
                <a:latin typeface="Trebuchet MS Bold"/>
              </a:rPr>
              <a:t>MODELLING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28713" y="2776537"/>
            <a:ext cx="16538258" cy="6519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Architecture Overview:</a:t>
            </a:r>
          </a:p>
          <a:p>
            <a:pPr algn="l">
              <a:lnSpc>
                <a:spcPts val="5040"/>
              </a:lnSpc>
            </a:pPr>
          </a:p>
          <a:p>
            <a:pPr algn="l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Modular Design: </a:t>
            </a: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The keylogger code is structured into modular functions for better readability and maintenance.</a:t>
            </a:r>
          </a:p>
          <a:p>
            <a:pPr algn="l">
              <a:lnSpc>
                <a:spcPts val="5040"/>
              </a:lnSpc>
            </a:pPr>
          </a:p>
          <a:p>
            <a:pPr algn="l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Event Handling: </a:t>
            </a: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Utilizes the pynput library to capture and handle keyboard events.</a:t>
            </a:r>
          </a:p>
          <a:p>
            <a:pPr algn="l">
              <a:lnSpc>
                <a:spcPts val="5040"/>
              </a:lnSpc>
            </a:pPr>
          </a:p>
          <a:p>
            <a:pPr algn="l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Data Logging: </a:t>
            </a: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Implements functions to log captured data into text and JSON files.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8995" y="94"/>
            <a:ext cx="1842135" cy="10294620"/>
            <a:chOff x="0" y="0"/>
            <a:chExt cx="2456180" cy="13726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" y="7874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5774" y="5535200"/>
            <a:ext cx="7129462" cy="4759642"/>
            <a:chOff x="0" y="0"/>
            <a:chExt cx="9505950" cy="63461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191" y="1651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404317" y="0"/>
            <a:ext cx="3884295" cy="10287000"/>
            <a:chOff x="0" y="0"/>
            <a:chExt cx="517906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7829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178298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006895" y="0"/>
            <a:ext cx="4281488" cy="10287000"/>
            <a:chOff x="0" y="0"/>
            <a:chExt cx="570865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404370" y="0"/>
            <a:ext cx="1884045" cy="10287000"/>
            <a:chOff x="0" y="0"/>
            <a:chExt cx="2512060" cy="13716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559088" y="5386388"/>
            <a:ext cx="2728912" cy="4900612"/>
            <a:chOff x="0" y="0"/>
            <a:chExt cx="3638550" cy="65341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6015038"/>
            <a:ext cx="671512" cy="4271962"/>
            <a:chOff x="0" y="0"/>
            <a:chExt cx="895350" cy="56959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0325" y="8043862"/>
            <a:ext cx="685800" cy="685800"/>
            <a:chOff x="0" y="0"/>
            <a:chExt cx="914400" cy="914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044112" y="2543175"/>
            <a:ext cx="471488" cy="485775"/>
            <a:chOff x="0" y="0"/>
            <a:chExt cx="628650" cy="6477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28650" cy="647700"/>
            </a:xfrm>
            <a:custGeom>
              <a:avLst/>
              <a:gdLst/>
              <a:ahLst/>
              <a:cxnLst/>
              <a:rect r="r" b="b" t="t" l="l"/>
              <a:pathLst>
                <a:path h="647700" w="62865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030325" y="8843962"/>
            <a:ext cx="271462" cy="271462"/>
            <a:chOff x="0" y="0"/>
            <a:chExt cx="361950" cy="3619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61950" cy="361950"/>
            </a:xfrm>
            <a:custGeom>
              <a:avLst/>
              <a:gdLst/>
              <a:ahLst/>
              <a:cxnLst/>
              <a:rect r="r" b="b" t="t" l="l"/>
              <a:pathLst>
                <a:path h="361950" w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2500312" y="9701212"/>
            <a:ext cx="114300" cy="266700"/>
          </a:xfrm>
          <a:custGeom>
            <a:avLst/>
            <a:gdLst/>
            <a:ahLst/>
            <a:cxnLst/>
            <a:rect r="r" b="b" t="t" l="l"/>
            <a:pathLst>
              <a:path h="266700" w="114300">
                <a:moveTo>
                  <a:pt x="0" y="0"/>
                </a:moveTo>
                <a:lnTo>
                  <a:pt x="114300" y="0"/>
                </a:lnTo>
                <a:lnTo>
                  <a:pt x="114300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66" t="0" r="-66666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6915827" y="9707466"/>
            <a:ext cx="342900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</a:rPr>
              <a:t>11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28713" y="835819"/>
            <a:ext cx="18017138" cy="814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000000"/>
                </a:solidFill>
                <a:latin typeface="TT Rounds Condensed Bold"/>
              </a:rPr>
              <a:t>Components:</a:t>
            </a:r>
          </a:p>
          <a:p>
            <a:pPr algn="l" marL="651510" indent="-325755" lvl="1">
              <a:lnSpc>
                <a:spcPts val="4320"/>
              </a:lnSpc>
              <a:buFont typeface="Arial"/>
              <a:buChar char="•"/>
            </a:pPr>
            <a:r>
              <a:rPr lang="en-US" sz="3600" spc="33">
                <a:solidFill>
                  <a:srgbClr val="000000"/>
                </a:solidFill>
                <a:latin typeface="TT Rounds Condensed Bold"/>
              </a:rPr>
              <a:t>Key Press Handling: Function: </a:t>
            </a:r>
            <a:r>
              <a:rPr lang="en-US" sz="3600" spc="33">
                <a:solidFill>
                  <a:srgbClr val="000000"/>
                </a:solidFill>
                <a:latin typeface="TT Rounds Condensed Italics"/>
              </a:rPr>
              <a:t>on_press(key)</a:t>
            </a:r>
          </a:p>
          <a:p>
            <a:pPr algn="l" marL="651510" indent="-325755" lvl="1">
              <a:lnSpc>
                <a:spcPts val="4320"/>
              </a:lnSpc>
            </a:pPr>
            <a:r>
              <a:rPr lang="en-US" sz="3600" spc="33">
                <a:solidFill>
                  <a:srgbClr val="000000"/>
                </a:solidFill>
                <a:latin typeface="TT Rounds Condensed Bold"/>
              </a:rPr>
              <a:t>	Description: </a:t>
            </a:r>
            <a:r>
              <a:rPr lang="en-US" sz="3600" spc="33">
                <a:solidFill>
                  <a:srgbClr val="000000"/>
                </a:solidFill>
                <a:latin typeface="TT Rounds Condensed"/>
              </a:rPr>
              <a:t>Captures and logs the pressed keys.</a:t>
            </a:r>
          </a:p>
          <a:p>
            <a:pPr algn="l" marL="651510" indent="-325755" lvl="1">
              <a:lnSpc>
                <a:spcPts val="4320"/>
              </a:lnSpc>
            </a:pPr>
            <a:r>
              <a:rPr lang="en-US" sz="3600" spc="33">
                <a:solidFill>
                  <a:srgbClr val="000000"/>
                </a:solidFill>
                <a:latin typeface="TT Rounds Condensed Bold"/>
              </a:rPr>
              <a:t>	Details: </a:t>
            </a:r>
            <a:r>
              <a:rPr lang="en-US" sz="3600" spc="33">
                <a:solidFill>
                  <a:srgbClr val="000000"/>
                </a:solidFill>
                <a:latin typeface="TT Rounds Condensed"/>
              </a:rPr>
              <a:t>Appends key press events to a list and updates the JSON log file.</a:t>
            </a:r>
          </a:p>
          <a:p>
            <a:pPr algn="l" marL="651510" indent="-325755" lvl="1">
              <a:lnSpc>
                <a:spcPts val="4320"/>
              </a:lnSpc>
            </a:pPr>
          </a:p>
          <a:p>
            <a:pPr algn="l" marL="651510" indent="-325755" lvl="1">
              <a:lnSpc>
                <a:spcPts val="4320"/>
              </a:lnSpc>
              <a:buFont typeface="Arial"/>
              <a:buChar char="•"/>
            </a:pPr>
            <a:r>
              <a:rPr lang="en-US" sz="3600" spc="33">
                <a:solidFill>
                  <a:srgbClr val="000000"/>
                </a:solidFill>
                <a:latin typeface="TT Rounds Condensed Bold"/>
              </a:rPr>
              <a:t>Key Release Handling: Function: </a:t>
            </a:r>
            <a:r>
              <a:rPr lang="en-US" sz="3600" spc="33">
                <a:solidFill>
                  <a:srgbClr val="000000"/>
                </a:solidFill>
                <a:latin typeface="TT Rounds Condensed Italics"/>
              </a:rPr>
              <a:t>on_release(key)</a:t>
            </a:r>
          </a:p>
          <a:p>
            <a:pPr algn="l" marL="651510" indent="-325755" lvl="1">
              <a:lnSpc>
                <a:spcPts val="4320"/>
              </a:lnSpc>
            </a:pPr>
            <a:r>
              <a:rPr lang="en-US" sz="3600" spc="33">
                <a:solidFill>
                  <a:srgbClr val="000000"/>
                </a:solidFill>
                <a:latin typeface="TT Rounds Condensed Bold"/>
              </a:rPr>
              <a:t>	Description: </a:t>
            </a:r>
            <a:r>
              <a:rPr lang="en-US" sz="3600" spc="33">
                <a:solidFill>
                  <a:srgbClr val="000000"/>
                </a:solidFill>
                <a:latin typeface="TT Rounds Condensed"/>
              </a:rPr>
              <a:t>Captures and logs the released keys.</a:t>
            </a:r>
          </a:p>
          <a:p>
            <a:pPr algn="l" marL="651510" indent="-325755" lvl="1">
              <a:lnSpc>
                <a:spcPts val="4320"/>
              </a:lnSpc>
            </a:pPr>
            <a:r>
              <a:rPr lang="en-US" sz="3600" spc="33">
                <a:solidFill>
                  <a:srgbClr val="000000"/>
                </a:solidFill>
                <a:latin typeface="TT Rounds Condensed"/>
              </a:rPr>
              <a:t>	</a:t>
            </a:r>
            <a:r>
              <a:rPr lang="en-US" sz="3600" spc="33">
                <a:solidFill>
                  <a:srgbClr val="000000"/>
                </a:solidFill>
                <a:latin typeface="TT Rounds Condensed Bold"/>
              </a:rPr>
              <a:t>Details: </a:t>
            </a:r>
            <a:r>
              <a:rPr lang="en-US" sz="3600" spc="33">
                <a:solidFill>
                  <a:srgbClr val="000000"/>
                </a:solidFill>
                <a:latin typeface="TT Rounds Condensed"/>
              </a:rPr>
              <a:t>Appends key release events to a list, updates the JSON log file, and 	accumulates keys for the text log.</a:t>
            </a:r>
          </a:p>
          <a:p>
            <a:pPr algn="l" marL="651510" indent="-325755" lvl="1">
              <a:lnSpc>
                <a:spcPts val="4320"/>
              </a:lnSpc>
            </a:pPr>
          </a:p>
          <a:p>
            <a:pPr algn="l" marL="651510" indent="-325755" lvl="1">
              <a:lnSpc>
                <a:spcPts val="4320"/>
              </a:lnSpc>
              <a:buFont typeface="Arial"/>
              <a:buChar char="•"/>
            </a:pPr>
            <a:r>
              <a:rPr lang="en-US" sz="3600" spc="33">
                <a:solidFill>
                  <a:srgbClr val="000000"/>
                </a:solidFill>
                <a:latin typeface="TT Rounds Condensed Bold"/>
              </a:rPr>
              <a:t>Logging Functions:</a:t>
            </a:r>
          </a:p>
          <a:p>
            <a:pPr algn="l" marL="651510" indent="-325755" lvl="1">
              <a:lnSpc>
                <a:spcPts val="4320"/>
              </a:lnSpc>
            </a:pPr>
            <a:r>
              <a:rPr lang="en-US" sz="3600" spc="33">
                <a:solidFill>
                  <a:srgbClr val="000000"/>
                </a:solidFill>
                <a:latin typeface="TT Rounds Condensed Bold"/>
              </a:rPr>
              <a:t>	Text Logging: </a:t>
            </a:r>
            <a:r>
              <a:rPr lang="en-US" sz="3600" spc="33">
                <a:solidFill>
                  <a:srgbClr val="000000"/>
                </a:solidFill>
                <a:latin typeface="TT Rounds Condensed Italics"/>
              </a:rPr>
              <a:t>generate_text_log(key)</a:t>
            </a:r>
          </a:p>
          <a:p>
            <a:pPr algn="l" marL="651510" indent="-325755" lvl="1">
              <a:lnSpc>
                <a:spcPts val="4320"/>
              </a:lnSpc>
            </a:pPr>
            <a:r>
              <a:rPr lang="en-US" sz="3600" spc="33">
                <a:solidFill>
                  <a:srgbClr val="000000"/>
                </a:solidFill>
                <a:latin typeface="TT Rounds Condensed Bold"/>
              </a:rPr>
              <a:t>	Description: </a:t>
            </a:r>
            <a:r>
              <a:rPr lang="en-US" sz="3600" spc="33">
                <a:solidFill>
                  <a:srgbClr val="000000"/>
                </a:solidFill>
                <a:latin typeface="TT Rounds Condensed"/>
              </a:rPr>
              <a:t>Writes the recorded keys to key_log.txt.</a:t>
            </a:r>
          </a:p>
          <a:p>
            <a:pPr algn="l" marL="651510" indent="-325755" lvl="1">
              <a:lnSpc>
                <a:spcPts val="4320"/>
              </a:lnSpc>
            </a:pPr>
            <a:r>
              <a:rPr lang="en-US" sz="3600" spc="33">
                <a:solidFill>
                  <a:srgbClr val="000000"/>
                </a:solidFill>
                <a:latin typeface="TT Rounds Condensed Bold"/>
              </a:rPr>
              <a:t>             JSON Logging</a:t>
            </a:r>
            <a:r>
              <a:rPr lang="en-US" sz="3600" spc="33">
                <a:solidFill>
                  <a:srgbClr val="000000"/>
                </a:solidFill>
                <a:latin typeface="TT Rounds Condensed"/>
              </a:rPr>
              <a:t>: </a:t>
            </a:r>
            <a:r>
              <a:rPr lang="en-US" sz="3600" spc="33">
                <a:solidFill>
                  <a:srgbClr val="000000"/>
                </a:solidFill>
                <a:latin typeface="TT Rounds Condensed Italics"/>
              </a:rPr>
              <a:t>generate_json_file(keys_used)</a:t>
            </a:r>
          </a:p>
          <a:p>
            <a:pPr algn="l" marL="651510" indent="-325755" lvl="1">
              <a:lnSpc>
                <a:spcPts val="4320"/>
              </a:lnSpc>
            </a:pPr>
            <a:r>
              <a:rPr lang="en-US" sz="3600" spc="33">
                <a:solidFill>
                  <a:srgbClr val="000000"/>
                </a:solidFill>
                <a:latin typeface="TT Rounds Condensed Bold"/>
              </a:rPr>
              <a:t>	Description: </a:t>
            </a:r>
            <a:r>
              <a:rPr lang="en-US" sz="3600" spc="33">
                <a:solidFill>
                  <a:srgbClr val="000000"/>
                </a:solidFill>
                <a:latin typeface="TT Rounds Condensed"/>
              </a:rPr>
              <a:t>Dumps the list of key events to key_log.json.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8995" y="94"/>
            <a:ext cx="1842135" cy="10294620"/>
            <a:chOff x="0" y="0"/>
            <a:chExt cx="2456180" cy="13726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" y="7874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5774" y="5535200"/>
            <a:ext cx="7129462" cy="4759642"/>
            <a:chOff x="0" y="0"/>
            <a:chExt cx="9505950" cy="63461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191" y="1651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404317" y="0"/>
            <a:ext cx="3884295" cy="10287000"/>
            <a:chOff x="0" y="0"/>
            <a:chExt cx="517906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7829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178298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006895" y="0"/>
            <a:ext cx="4281488" cy="10287000"/>
            <a:chOff x="0" y="0"/>
            <a:chExt cx="570865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404370" y="0"/>
            <a:ext cx="1884045" cy="10287000"/>
            <a:chOff x="0" y="0"/>
            <a:chExt cx="2512060" cy="13716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559088" y="5386388"/>
            <a:ext cx="2728912" cy="4900612"/>
            <a:chOff x="0" y="0"/>
            <a:chExt cx="3638550" cy="65341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6015038"/>
            <a:ext cx="671512" cy="4271962"/>
            <a:chOff x="0" y="0"/>
            <a:chExt cx="895350" cy="56959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0325" y="8043862"/>
            <a:ext cx="685800" cy="685800"/>
            <a:chOff x="0" y="0"/>
            <a:chExt cx="914400" cy="914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044112" y="2543175"/>
            <a:ext cx="471488" cy="485775"/>
            <a:chOff x="0" y="0"/>
            <a:chExt cx="628650" cy="6477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28650" cy="647700"/>
            </a:xfrm>
            <a:custGeom>
              <a:avLst/>
              <a:gdLst/>
              <a:ahLst/>
              <a:cxnLst/>
              <a:rect r="r" b="b" t="t" l="l"/>
              <a:pathLst>
                <a:path h="647700" w="62865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030325" y="8843962"/>
            <a:ext cx="271462" cy="271462"/>
            <a:chOff x="0" y="0"/>
            <a:chExt cx="361950" cy="3619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61950" cy="361950"/>
            </a:xfrm>
            <a:custGeom>
              <a:avLst/>
              <a:gdLst/>
              <a:ahLst/>
              <a:cxnLst/>
              <a:rect r="r" b="b" t="t" l="l"/>
              <a:pathLst>
                <a:path h="361950" w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2500312" y="9701212"/>
            <a:ext cx="114300" cy="266700"/>
          </a:xfrm>
          <a:custGeom>
            <a:avLst/>
            <a:gdLst/>
            <a:ahLst/>
            <a:cxnLst/>
            <a:rect r="r" b="b" t="t" l="l"/>
            <a:pathLst>
              <a:path h="266700" w="114300">
                <a:moveTo>
                  <a:pt x="0" y="0"/>
                </a:moveTo>
                <a:lnTo>
                  <a:pt x="114300" y="0"/>
                </a:lnTo>
                <a:lnTo>
                  <a:pt x="114300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66" t="0" r="-66666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6915827" y="9707466"/>
            <a:ext cx="342900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</a:rPr>
              <a:t>12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2119149"/>
            <a:ext cx="17696045" cy="604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44">
                <a:solidFill>
                  <a:srgbClr val="000000"/>
                </a:solidFill>
                <a:latin typeface="TT Rounds Condensed Bold"/>
              </a:rPr>
              <a:t>GUI Integration:</a:t>
            </a:r>
          </a:p>
          <a:p>
            <a:pPr algn="l">
              <a:lnSpc>
                <a:spcPts val="5040"/>
              </a:lnSpc>
            </a:pPr>
          </a:p>
          <a:p>
            <a:pPr algn="l" marL="1445895" indent="-481965" lvl="2">
              <a:lnSpc>
                <a:spcPts val="5040"/>
              </a:lnSpc>
              <a:buFont typeface="Arial"/>
              <a:buChar char="⚬"/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Tkinter Framework: </a:t>
            </a: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Utilizes tkinter for creating a graphical</a:t>
            </a:r>
          </a:p>
          <a:p>
            <a:pPr algn="l" marL="1445895" indent="-481965" lvl="2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     user interface.</a:t>
            </a:r>
          </a:p>
          <a:p>
            <a:pPr algn="l" marL="1445895" indent="-481965" lvl="2">
              <a:lnSpc>
                <a:spcPts val="5040"/>
              </a:lnSpc>
              <a:buFont typeface="Arial"/>
              <a:buChar char="⚬"/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User Interaction:</a:t>
            </a:r>
          </a:p>
          <a:p>
            <a:pPr algn="l" marL="1445895" indent="-481965" lvl="2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	Start Button: Initiates the keylogger.</a:t>
            </a:r>
          </a:p>
          <a:p>
            <a:pPr algn="l" marL="1445895" indent="-481965" lvl="2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	Stop Button: Stops the keylogger.</a:t>
            </a:r>
          </a:p>
          <a:p>
            <a:pPr algn="l" marL="1445895" indent="-481965" lvl="2">
              <a:lnSpc>
                <a:spcPts val="5040"/>
              </a:lnSpc>
              <a:buFont typeface="Arial"/>
              <a:buChar char="⚬"/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Status Updates: </a:t>
            </a: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Provides real-time feedback on the status </a:t>
            </a:r>
          </a:p>
          <a:p>
            <a:pPr algn="l" marL="1445895" indent="-481965" lvl="2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	of the keylogger (running/stopped).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8995" y="94"/>
            <a:ext cx="1842135" cy="10294620"/>
            <a:chOff x="0" y="0"/>
            <a:chExt cx="2456180" cy="13726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" y="7874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5774" y="5535200"/>
            <a:ext cx="7129462" cy="4759642"/>
            <a:chOff x="0" y="0"/>
            <a:chExt cx="9505950" cy="63461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191" y="1651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404317" y="0"/>
            <a:ext cx="3884295" cy="10287000"/>
            <a:chOff x="0" y="0"/>
            <a:chExt cx="517906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7829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178298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006895" y="0"/>
            <a:ext cx="4281488" cy="10287000"/>
            <a:chOff x="0" y="0"/>
            <a:chExt cx="570865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404370" y="0"/>
            <a:ext cx="1884045" cy="10287000"/>
            <a:chOff x="0" y="0"/>
            <a:chExt cx="2512060" cy="13716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559088" y="5386388"/>
            <a:ext cx="2728912" cy="4900612"/>
            <a:chOff x="0" y="0"/>
            <a:chExt cx="3638550" cy="65341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6015038"/>
            <a:ext cx="671512" cy="4271962"/>
            <a:chOff x="0" y="0"/>
            <a:chExt cx="895350" cy="56959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0325" y="8043862"/>
            <a:ext cx="685800" cy="685800"/>
            <a:chOff x="0" y="0"/>
            <a:chExt cx="914400" cy="914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044112" y="2543175"/>
            <a:ext cx="471488" cy="485775"/>
            <a:chOff x="0" y="0"/>
            <a:chExt cx="628650" cy="6477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28650" cy="647700"/>
            </a:xfrm>
            <a:custGeom>
              <a:avLst/>
              <a:gdLst/>
              <a:ahLst/>
              <a:cxnLst/>
              <a:rect r="r" b="b" t="t" l="l"/>
              <a:pathLst>
                <a:path h="647700" w="62865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030325" y="8843962"/>
            <a:ext cx="271462" cy="271462"/>
            <a:chOff x="0" y="0"/>
            <a:chExt cx="361950" cy="3619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61950" cy="361950"/>
            </a:xfrm>
            <a:custGeom>
              <a:avLst/>
              <a:gdLst/>
              <a:ahLst/>
              <a:cxnLst/>
              <a:rect r="r" b="b" t="t" l="l"/>
              <a:pathLst>
                <a:path h="361950" w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2500312" y="9701212"/>
            <a:ext cx="114300" cy="266700"/>
          </a:xfrm>
          <a:custGeom>
            <a:avLst/>
            <a:gdLst/>
            <a:ahLst/>
            <a:cxnLst/>
            <a:rect r="r" b="b" t="t" l="l"/>
            <a:pathLst>
              <a:path h="266700" w="114300">
                <a:moveTo>
                  <a:pt x="0" y="0"/>
                </a:moveTo>
                <a:lnTo>
                  <a:pt x="114300" y="0"/>
                </a:lnTo>
                <a:lnTo>
                  <a:pt x="114300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66" t="0" r="-66666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729615" y="302674"/>
            <a:ext cx="4854451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u="sng">
                <a:solidFill>
                  <a:srgbClr val="000000"/>
                </a:solidFill>
                <a:latin typeface="Trebuchet MS Bold"/>
              </a:rPr>
              <a:t>RESULTS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915827" y="9707466"/>
            <a:ext cx="342900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</a:rPr>
              <a:t>13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526703" y="6824847"/>
            <a:ext cx="5487739" cy="2564469"/>
          </a:xfrm>
          <a:custGeom>
            <a:avLst/>
            <a:gdLst/>
            <a:ahLst/>
            <a:cxnLst/>
            <a:rect r="r" b="b" t="t" l="l"/>
            <a:pathLst>
              <a:path h="2564469" w="5487739">
                <a:moveTo>
                  <a:pt x="0" y="0"/>
                </a:moveTo>
                <a:lnTo>
                  <a:pt x="5487738" y="0"/>
                </a:lnTo>
                <a:lnTo>
                  <a:pt x="5487738" y="2564469"/>
                </a:lnTo>
                <a:lnTo>
                  <a:pt x="0" y="2564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0454" r="0" b="-121305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13741" y="1776588"/>
            <a:ext cx="5600700" cy="4386651"/>
          </a:xfrm>
          <a:custGeom>
            <a:avLst/>
            <a:gdLst/>
            <a:ahLst/>
            <a:cxnLst/>
            <a:rect r="r" b="b" t="t" l="l"/>
            <a:pathLst>
              <a:path h="4386651" w="5600700">
                <a:moveTo>
                  <a:pt x="0" y="0"/>
                </a:moveTo>
                <a:lnTo>
                  <a:pt x="5600700" y="0"/>
                </a:lnTo>
                <a:lnTo>
                  <a:pt x="5600700" y="4386651"/>
                </a:lnTo>
                <a:lnTo>
                  <a:pt x="0" y="43866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27" t="-10178" r="-26911" b="-40508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229600" y="1600200"/>
            <a:ext cx="5430008" cy="4386651"/>
          </a:xfrm>
          <a:custGeom>
            <a:avLst/>
            <a:gdLst/>
            <a:ahLst/>
            <a:cxnLst/>
            <a:rect r="r" b="b" t="t" l="l"/>
            <a:pathLst>
              <a:path h="4386651" w="5430008">
                <a:moveTo>
                  <a:pt x="0" y="0"/>
                </a:moveTo>
                <a:lnTo>
                  <a:pt x="5430008" y="0"/>
                </a:lnTo>
                <a:lnTo>
                  <a:pt x="5430008" y="4386651"/>
                </a:lnTo>
                <a:lnTo>
                  <a:pt x="0" y="4386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303" t="-10199" r="-6421" b="-36502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014441" y="6717724"/>
            <a:ext cx="10693090" cy="2866589"/>
          </a:xfrm>
          <a:custGeom>
            <a:avLst/>
            <a:gdLst/>
            <a:ahLst/>
            <a:cxnLst/>
            <a:rect r="r" b="b" t="t" l="l"/>
            <a:pathLst>
              <a:path h="2866589" w="10693090">
                <a:moveTo>
                  <a:pt x="0" y="0"/>
                </a:moveTo>
                <a:lnTo>
                  <a:pt x="10693090" y="0"/>
                </a:lnTo>
                <a:lnTo>
                  <a:pt x="10693090" y="2866589"/>
                </a:lnTo>
                <a:lnTo>
                  <a:pt x="0" y="28665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6695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8995" y="94"/>
            <a:ext cx="1842135" cy="10294620"/>
            <a:chOff x="0" y="0"/>
            <a:chExt cx="2456180" cy="13726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" y="7874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5774" y="5535200"/>
            <a:ext cx="7129462" cy="4759642"/>
            <a:chOff x="0" y="0"/>
            <a:chExt cx="9505950" cy="63461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191" y="1651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404317" y="0"/>
            <a:ext cx="3884295" cy="10287000"/>
            <a:chOff x="0" y="0"/>
            <a:chExt cx="517906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7829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178298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006895" y="0"/>
            <a:ext cx="4281488" cy="10287000"/>
            <a:chOff x="0" y="0"/>
            <a:chExt cx="570865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404370" y="0"/>
            <a:ext cx="1884045" cy="10287000"/>
            <a:chOff x="0" y="0"/>
            <a:chExt cx="2512060" cy="13716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559088" y="5386388"/>
            <a:ext cx="2728912" cy="4900612"/>
            <a:chOff x="0" y="0"/>
            <a:chExt cx="3638550" cy="65341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6015038"/>
            <a:ext cx="671512" cy="4271962"/>
            <a:chOff x="0" y="0"/>
            <a:chExt cx="895350" cy="56959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0325" y="8043862"/>
            <a:ext cx="685800" cy="685800"/>
            <a:chOff x="0" y="0"/>
            <a:chExt cx="914400" cy="914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4030325" y="8843962"/>
            <a:ext cx="271462" cy="271462"/>
            <a:chOff x="0" y="0"/>
            <a:chExt cx="361950" cy="3619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61950" cy="361950"/>
            </a:xfrm>
            <a:custGeom>
              <a:avLst/>
              <a:gdLst/>
              <a:ahLst/>
              <a:cxnLst/>
              <a:rect r="r" b="b" t="t" l="l"/>
              <a:pathLst>
                <a:path h="361950" w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2500312" y="9701212"/>
            <a:ext cx="114300" cy="266700"/>
          </a:xfrm>
          <a:custGeom>
            <a:avLst/>
            <a:gdLst/>
            <a:ahLst/>
            <a:cxnLst/>
            <a:rect r="r" b="b" t="t" l="l"/>
            <a:pathLst>
              <a:path h="266700" w="114300">
                <a:moveTo>
                  <a:pt x="0" y="0"/>
                </a:moveTo>
                <a:lnTo>
                  <a:pt x="114300" y="0"/>
                </a:lnTo>
                <a:lnTo>
                  <a:pt x="114300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66" t="0" r="-66666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915827" y="9707466"/>
            <a:ext cx="342900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</a:rPr>
              <a:t>14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8712" y="1563439"/>
            <a:ext cx="16619220" cy="716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Successfully implemented a keylogger that captures keystrokes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      and records them into both text and JSON files.</a:t>
            </a:r>
          </a:p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Real-time keylogging with start and stop functionality controlled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      via a simple GUI. </a:t>
            </a:r>
          </a:p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The keylogger project demonstrated the capability to effectively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      capture and log keystrokes in real-time.</a:t>
            </a:r>
          </a:p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The GUI provided a user-friendly way to control the keylogger,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      making it accessible and easy to use.</a:t>
            </a:r>
          </a:p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Emphasized the ethical use of keyloggers and the importance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      of implementing security measures to protect against 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      malicious use.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59295" y="152400"/>
            <a:ext cx="4281488" cy="10287000"/>
            <a:chOff x="0" y="0"/>
            <a:chExt cx="570865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711488" y="5538788"/>
            <a:ext cx="2728912" cy="4900612"/>
            <a:chOff x="0" y="0"/>
            <a:chExt cx="3638550" cy="65341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554075" y="4724400"/>
            <a:ext cx="4886325" cy="5715000"/>
            <a:chOff x="0" y="0"/>
            <a:chExt cx="6515100" cy="762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318174" y="5687600"/>
            <a:ext cx="7129462" cy="4759642"/>
            <a:chOff x="0" y="0"/>
            <a:chExt cx="9505950" cy="63461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191" y="1651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2400" y="6167438"/>
            <a:ext cx="671512" cy="4271962"/>
            <a:chOff x="0" y="0"/>
            <a:chExt cx="895350" cy="56959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556770" y="152400"/>
            <a:ext cx="1884045" cy="10287000"/>
            <a:chOff x="0" y="0"/>
            <a:chExt cx="251206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159295" y="152400"/>
            <a:ext cx="4281488" cy="10287000"/>
            <a:chOff x="0" y="0"/>
            <a:chExt cx="5708650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171716" y="4274503"/>
            <a:ext cx="594456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Thank You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775281" y="3543300"/>
            <a:ext cx="5300662" cy="5715000"/>
          </a:xfrm>
          <a:custGeom>
            <a:avLst/>
            <a:gdLst/>
            <a:ahLst/>
            <a:cxnLst/>
            <a:rect r="r" b="b" t="t" l="l"/>
            <a:pathLst>
              <a:path h="5715000" w="5300662">
                <a:moveTo>
                  <a:pt x="0" y="0"/>
                </a:moveTo>
                <a:lnTo>
                  <a:pt x="5300663" y="0"/>
                </a:lnTo>
                <a:lnTo>
                  <a:pt x="530066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015038"/>
            <a:ext cx="671512" cy="4271962"/>
            <a:chOff x="0" y="0"/>
            <a:chExt cx="895350" cy="56959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030325" y="8043862"/>
            <a:ext cx="685800" cy="685800"/>
            <a:chOff x="0" y="0"/>
            <a:chExt cx="914400" cy="914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044112" y="2543175"/>
            <a:ext cx="471488" cy="485775"/>
            <a:chOff x="0" y="0"/>
            <a:chExt cx="628650" cy="647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8650" cy="647700"/>
            </a:xfrm>
            <a:custGeom>
              <a:avLst/>
              <a:gdLst/>
              <a:ahLst/>
              <a:cxnLst/>
              <a:rect r="r" b="b" t="t" l="l"/>
              <a:pathLst>
                <a:path h="647700" w="62865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30325" y="8843962"/>
            <a:ext cx="271462" cy="271462"/>
            <a:chOff x="0" y="0"/>
            <a:chExt cx="361950" cy="3619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50" cy="361950"/>
            </a:xfrm>
            <a:custGeom>
              <a:avLst/>
              <a:gdLst/>
              <a:ahLst/>
              <a:cxnLst/>
              <a:rect r="r" b="b" t="t" l="l"/>
              <a:pathLst>
                <a:path h="361950" w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09663" y="1428750"/>
            <a:ext cx="12497213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spc="8" u="sng">
                <a:solidFill>
                  <a:srgbClr val="000000"/>
                </a:solidFill>
                <a:latin typeface="Trebuchet MS Bold"/>
              </a:rPr>
              <a:t>KEY LOGGER AND SECURITY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14412" y="9701212"/>
            <a:ext cx="3214688" cy="300038"/>
          </a:xfrm>
          <a:custGeom>
            <a:avLst/>
            <a:gdLst/>
            <a:ahLst/>
            <a:cxnLst/>
            <a:rect r="r" b="b" t="t" l="l"/>
            <a:pathLst>
              <a:path h="300038" w="321468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66" t="0" r="-66666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00088" y="9615488"/>
            <a:ext cx="5557838" cy="442912"/>
          </a:xfrm>
          <a:custGeom>
            <a:avLst/>
            <a:gdLst/>
            <a:ahLst/>
            <a:cxnLst/>
            <a:rect r="r" b="b" t="t" l="l"/>
            <a:pathLst>
              <a:path h="442912" w="5557838">
                <a:moveTo>
                  <a:pt x="0" y="0"/>
                </a:moveTo>
                <a:lnTo>
                  <a:pt x="5557837" y="0"/>
                </a:lnTo>
                <a:lnTo>
                  <a:pt x="5557837" y="442912"/>
                </a:lnTo>
                <a:lnTo>
                  <a:pt x="0" y="442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4" r="0" b="-12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030127" y="9707466"/>
            <a:ext cx="226693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21756" y="4593372"/>
            <a:ext cx="10985119" cy="142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6"/>
              </a:lnSpc>
            </a:pPr>
            <a:r>
              <a:rPr lang="en-US" sz="4646" spc="7">
                <a:solidFill>
                  <a:srgbClr val="000000"/>
                </a:solidFill>
                <a:latin typeface="ほのかアンティーク丸"/>
              </a:rPr>
              <a:t>Understanding and Mitigating Keylogging Threats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987337" y="2356325"/>
            <a:ext cx="5300662" cy="5715000"/>
          </a:xfrm>
          <a:custGeom>
            <a:avLst/>
            <a:gdLst/>
            <a:ahLst/>
            <a:cxnLst/>
            <a:rect r="r" b="b" t="t" l="l"/>
            <a:pathLst>
              <a:path h="5715000" w="5300662">
                <a:moveTo>
                  <a:pt x="0" y="0"/>
                </a:moveTo>
                <a:lnTo>
                  <a:pt x="5300663" y="0"/>
                </a:lnTo>
                <a:lnTo>
                  <a:pt x="530066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71838" y="2363691"/>
            <a:ext cx="15544800" cy="7353300"/>
            <a:chOff x="0" y="0"/>
            <a:chExt cx="20726400" cy="980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26400" cy="9804400"/>
            </a:xfrm>
            <a:custGeom>
              <a:avLst/>
              <a:gdLst/>
              <a:ahLst/>
              <a:cxnLst/>
              <a:rect r="r" b="b" t="t" l="l"/>
              <a:pathLst>
                <a:path h="9804400" w="20726400">
                  <a:moveTo>
                    <a:pt x="20726400" y="0"/>
                  </a:moveTo>
                  <a:lnTo>
                    <a:pt x="0" y="0"/>
                  </a:lnTo>
                  <a:lnTo>
                    <a:pt x="0" y="9804400"/>
                  </a:lnTo>
                  <a:lnTo>
                    <a:pt x="20726400" y="9804400"/>
                  </a:lnTo>
                  <a:lnTo>
                    <a:pt x="20726400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0726400" cy="981392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>
                <a:lnSpc>
                  <a:spcPts val="5040"/>
                </a:lnSpc>
              </a:pPr>
            </a:p>
            <a:p>
              <a:pPr algn="l" marL="760095" indent="-380048" lvl="1">
                <a:lnSpc>
                  <a:spcPts val="5040"/>
                </a:lnSpc>
                <a:buFont typeface="Arial"/>
                <a:buChar char="•"/>
              </a:pPr>
              <a:r>
                <a:rPr lang="en-US" sz="4200" spc="39">
                  <a:solidFill>
                    <a:srgbClr val="000000"/>
                  </a:solidFill>
                  <a:latin typeface="TT Rounds Condensed Bold"/>
                </a:rPr>
                <a:t>Introduction</a:t>
              </a:r>
            </a:p>
            <a:p>
              <a:pPr algn="l" marL="760095" indent="-380048" lvl="1">
                <a:lnSpc>
                  <a:spcPts val="5040"/>
                </a:lnSpc>
                <a:buFont typeface="Arial"/>
                <a:buChar char="•"/>
              </a:pPr>
              <a:r>
                <a:rPr lang="en-US" sz="4200" spc="39">
                  <a:solidFill>
                    <a:srgbClr val="000000"/>
                  </a:solidFill>
                  <a:latin typeface="TT Rounds Condensed Bold"/>
                </a:rPr>
                <a:t>Problem Statement</a:t>
              </a:r>
            </a:p>
            <a:p>
              <a:pPr algn="l" marL="760095" indent="-380048" lvl="1">
                <a:lnSpc>
                  <a:spcPts val="5040"/>
                </a:lnSpc>
                <a:buFont typeface="Arial"/>
                <a:buChar char="•"/>
              </a:pPr>
              <a:r>
                <a:rPr lang="en-US" sz="4200" spc="39">
                  <a:solidFill>
                    <a:srgbClr val="000000"/>
                  </a:solidFill>
                  <a:latin typeface="TT Rounds Condensed Bold"/>
                </a:rPr>
                <a:t>Project Overview</a:t>
              </a:r>
            </a:p>
            <a:p>
              <a:pPr algn="l" marL="760095" indent="-380048" lvl="1">
                <a:lnSpc>
                  <a:spcPts val="5040"/>
                </a:lnSpc>
                <a:buFont typeface="Arial"/>
                <a:buChar char="•"/>
              </a:pPr>
              <a:r>
                <a:rPr lang="en-US" sz="4200" spc="39">
                  <a:solidFill>
                    <a:srgbClr val="000000"/>
                  </a:solidFill>
                  <a:latin typeface="TT Rounds Condensed Bold"/>
                </a:rPr>
                <a:t>End Users</a:t>
              </a:r>
            </a:p>
            <a:p>
              <a:pPr algn="l" marL="760095" indent="-380048" lvl="1">
                <a:lnSpc>
                  <a:spcPts val="5040"/>
                </a:lnSpc>
                <a:buFont typeface="Arial"/>
                <a:buChar char="•"/>
              </a:pPr>
              <a:r>
                <a:rPr lang="en-US" sz="4200" spc="39">
                  <a:solidFill>
                    <a:srgbClr val="000000"/>
                  </a:solidFill>
                  <a:latin typeface="TT Rounds Condensed Bold"/>
                </a:rPr>
                <a:t>Solution and Value Proposition</a:t>
              </a:r>
            </a:p>
            <a:p>
              <a:pPr algn="l" marL="760095" indent="-380048" lvl="1">
                <a:lnSpc>
                  <a:spcPts val="5040"/>
                </a:lnSpc>
                <a:buFont typeface="Arial"/>
                <a:buChar char="•"/>
              </a:pPr>
              <a:r>
                <a:rPr lang="en-US" sz="4200" spc="39">
                  <a:solidFill>
                    <a:srgbClr val="000000"/>
                  </a:solidFill>
                  <a:latin typeface="TT Rounds Condensed Bold"/>
                </a:rPr>
                <a:t>The "Wow" Factor in Our Solution</a:t>
              </a:r>
            </a:p>
            <a:p>
              <a:pPr algn="l" marL="760095" indent="-380048" lvl="1">
                <a:lnSpc>
                  <a:spcPts val="5040"/>
                </a:lnSpc>
                <a:buFont typeface="Arial"/>
                <a:buChar char="•"/>
              </a:pPr>
              <a:r>
                <a:rPr lang="en-US" sz="4200" spc="39">
                  <a:solidFill>
                    <a:srgbClr val="000000"/>
                  </a:solidFill>
                  <a:latin typeface="TT Rounds Condensed Bold"/>
                </a:rPr>
                <a:t>Modelling</a:t>
              </a:r>
            </a:p>
            <a:p>
              <a:pPr algn="l" marL="760095" indent="-380048" lvl="1">
                <a:lnSpc>
                  <a:spcPts val="5040"/>
                </a:lnSpc>
                <a:buFont typeface="Arial"/>
                <a:buChar char="•"/>
              </a:pPr>
              <a:r>
                <a:rPr lang="en-US" sz="4200" spc="39">
                  <a:solidFill>
                    <a:srgbClr val="000000"/>
                  </a:solidFill>
                  <a:latin typeface="TT Rounds Condensed Bold"/>
                </a:rPr>
                <a:t>Results</a:t>
              </a:r>
            </a:p>
            <a:p>
              <a:pPr algn="l" marL="760095" indent="-380048" lvl="1">
                <a:lnSpc>
                  <a:spcPts val="5040"/>
                </a:lnSpc>
                <a:buFont typeface="Arial"/>
                <a:buChar char="•"/>
              </a:pPr>
              <a:r>
                <a:rPr lang="en-US" sz="4200" spc="39">
                  <a:solidFill>
                    <a:srgbClr val="000000"/>
                  </a:solidFill>
                  <a:latin typeface="TT Rounds Condensed Bold"/>
                </a:rPr>
                <a:t>Conclusion and Q&amp;A </a:t>
              </a:r>
            </a:p>
            <a:p>
              <a:pPr algn="l" marL="760095" indent="-380048" lvl="1">
                <a:lnSpc>
                  <a:spcPts val="50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165774" y="0"/>
            <a:ext cx="7129462" cy="10294843"/>
          </a:xfrm>
          <a:custGeom>
            <a:avLst/>
            <a:gdLst/>
            <a:ahLst/>
            <a:cxnLst/>
            <a:rect r="r" b="b" t="t" l="l"/>
            <a:pathLst>
              <a:path h="10294843" w="7129462">
                <a:moveTo>
                  <a:pt x="0" y="0"/>
                </a:moveTo>
                <a:lnTo>
                  <a:pt x="7129463" y="0"/>
                </a:lnTo>
                <a:lnTo>
                  <a:pt x="7129463" y="10294843"/>
                </a:lnTo>
                <a:lnTo>
                  <a:pt x="0" y="10294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6015038"/>
            <a:ext cx="671512" cy="4271962"/>
            <a:chOff x="0" y="0"/>
            <a:chExt cx="895350" cy="56959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044238" y="671512"/>
            <a:ext cx="542925" cy="542925"/>
            <a:chOff x="0" y="0"/>
            <a:chExt cx="723900" cy="7239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3900" cy="723900"/>
            </a:xfrm>
            <a:custGeom>
              <a:avLst/>
              <a:gdLst/>
              <a:ahLst/>
              <a:cxnLst/>
              <a:rect r="r" b="b" t="t" l="l"/>
              <a:pathLst>
                <a:path h="723900" w="723900">
                  <a:moveTo>
                    <a:pt x="361950" y="0"/>
                  </a:moveTo>
                  <a:lnTo>
                    <a:pt x="265684" y="12954"/>
                  </a:lnTo>
                  <a:lnTo>
                    <a:pt x="179324" y="49403"/>
                  </a:lnTo>
                  <a:lnTo>
                    <a:pt x="106045" y="106045"/>
                  </a:lnTo>
                  <a:lnTo>
                    <a:pt x="49403" y="179324"/>
                  </a:lnTo>
                  <a:lnTo>
                    <a:pt x="12954" y="265684"/>
                  </a:lnTo>
                  <a:lnTo>
                    <a:pt x="0" y="361950"/>
                  </a:lnTo>
                  <a:lnTo>
                    <a:pt x="12954" y="458216"/>
                  </a:lnTo>
                  <a:lnTo>
                    <a:pt x="49403" y="544703"/>
                  </a:lnTo>
                  <a:lnTo>
                    <a:pt x="106045" y="617982"/>
                  </a:lnTo>
                  <a:lnTo>
                    <a:pt x="179324" y="674624"/>
                  </a:lnTo>
                  <a:lnTo>
                    <a:pt x="265811" y="711073"/>
                  </a:lnTo>
                  <a:lnTo>
                    <a:pt x="361950" y="723900"/>
                  </a:lnTo>
                  <a:lnTo>
                    <a:pt x="458216" y="710946"/>
                  </a:lnTo>
                  <a:lnTo>
                    <a:pt x="544703" y="674497"/>
                  </a:lnTo>
                  <a:lnTo>
                    <a:pt x="617982" y="617855"/>
                  </a:lnTo>
                  <a:lnTo>
                    <a:pt x="674624" y="544576"/>
                  </a:lnTo>
                  <a:lnTo>
                    <a:pt x="711073" y="458089"/>
                  </a:lnTo>
                  <a:lnTo>
                    <a:pt x="723900" y="361950"/>
                  </a:lnTo>
                  <a:lnTo>
                    <a:pt x="710946" y="265684"/>
                  </a:lnTo>
                  <a:lnTo>
                    <a:pt x="674497" y="179197"/>
                  </a:lnTo>
                  <a:lnTo>
                    <a:pt x="617855" y="105918"/>
                  </a:lnTo>
                  <a:lnTo>
                    <a:pt x="544576" y="49276"/>
                  </a:lnTo>
                  <a:lnTo>
                    <a:pt x="458089" y="12827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EBEBEB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516350" y="8415338"/>
            <a:ext cx="971550" cy="971550"/>
          </a:xfrm>
          <a:custGeom>
            <a:avLst/>
            <a:gdLst/>
            <a:ahLst/>
            <a:cxnLst/>
            <a:rect r="r" b="b" t="t" l="l"/>
            <a:pathLst>
              <a:path h="971550" w="971550">
                <a:moveTo>
                  <a:pt x="0" y="0"/>
                </a:moveTo>
                <a:lnTo>
                  <a:pt x="971550" y="0"/>
                </a:lnTo>
                <a:lnTo>
                  <a:pt x="97155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030575" y="9201150"/>
            <a:ext cx="371475" cy="371475"/>
          </a:xfrm>
          <a:custGeom>
            <a:avLst/>
            <a:gdLst/>
            <a:ahLst/>
            <a:cxnLst/>
            <a:rect r="r" b="b" t="t" l="l"/>
            <a:pathLst>
              <a:path h="371475" w="371475">
                <a:moveTo>
                  <a:pt x="0" y="0"/>
                </a:moveTo>
                <a:lnTo>
                  <a:pt x="371475" y="0"/>
                </a:lnTo>
                <a:lnTo>
                  <a:pt x="371475" y="371475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1438" y="5729285"/>
            <a:ext cx="2600325" cy="4514847"/>
          </a:xfrm>
          <a:custGeom>
            <a:avLst/>
            <a:gdLst/>
            <a:ahLst/>
            <a:cxnLst/>
            <a:rect r="r" b="b" t="t" l="l"/>
            <a:pathLst>
              <a:path h="4514847" w="2600325">
                <a:moveTo>
                  <a:pt x="0" y="0"/>
                </a:moveTo>
                <a:lnTo>
                  <a:pt x="2600324" y="0"/>
                </a:lnTo>
                <a:lnTo>
                  <a:pt x="2600324" y="4514847"/>
                </a:lnTo>
                <a:lnTo>
                  <a:pt x="0" y="45148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" t="0" r="-3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195387"/>
            <a:ext cx="353568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u="sng">
                <a:solidFill>
                  <a:srgbClr val="000000"/>
                </a:solidFill>
                <a:latin typeface="Trebuchet MS Bold"/>
              </a:rPr>
              <a:t>AGENDA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030127" y="9707466"/>
            <a:ext cx="226693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8995" y="94"/>
            <a:ext cx="1842135" cy="10294620"/>
            <a:chOff x="0" y="0"/>
            <a:chExt cx="2456180" cy="13726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" y="7874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5774" y="5535200"/>
            <a:ext cx="7129462" cy="4759642"/>
            <a:chOff x="0" y="0"/>
            <a:chExt cx="9505950" cy="63461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191" y="1651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404317" y="0"/>
            <a:ext cx="3884295" cy="10287000"/>
            <a:chOff x="0" y="0"/>
            <a:chExt cx="517906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7829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178298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006895" y="0"/>
            <a:ext cx="4281488" cy="10287000"/>
            <a:chOff x="0" y="0"/>
            <a:chExt cx="570865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404370" y="0"/>
            <a:ext cx="1884045" cy="10287000"/>
            <a:chOff x="0" y="0"/>
            <a:chExt cx="2512060" cy="13716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559088" y="5386388"/>
            <a:ext cx="2728912" cy="4900612"/>
            <a:chOff x="0" y="0"/>
            <a:chExt cx="3638550" cy="65341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6015038"/>
            <a:ext cx="671512" cy="4271962"/>
            <a:chOff x="0" y="0"/>
            <a:chExt cx="895350" cy="56959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3130212" y="6077992"/>
            <a:ext cx="685800" cy="1071563"/>
          </a:xfrm>
          <a:custGeom>
            <a:avLst/>
            <a:gdLst/>
            <a:ahLst/>
            <a:cxnLst/>
            <a:rect r="r" b="b" t="t" l="l"/>
            <a:pathLst>
              <a:path h="1071563" w="685800">
                <a:moveTo>
                  <a:pt x="0" y="0"/>
                </a:moveTo>
                <a:lnTo>
                  <a:pt x="685800" y="0"/>
                </a:lnTo>
                <a:lnTo>
                  <a:pt x="685800" y="1071563"/>
                </a:lnTo>
                <a:lnTo>
                  <a:pt x="0" y="1071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044112" y="2543175"/>
            <a:ext cx="471488" cy="485775"/>
            <a:chOff x="0" y="0"/>
            <a:chExt cx="628650" cy="6477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8650" cy="647700"/>
            </a:xfrm>
            <a:custGeom>
              <a:avLst/>
              <a:gdLst/>
              <a:ahLst/>
              <a:cxnLst/>
              <a:rect r="r" b="b" t="t" l="l"/>
              <a:pathLst>
                <a:path h="647700" w="62865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028700" y="1009650"/>
            <a:ext cx="10442703" cy="1039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49"/>
              </a:lnSpc>
            </a:pPr>
            <a:r>
              <a:rPr lang="en-US" sz="6708" spc="23" u="sng">
                <a:solidFill>
                  <a:srgbClr val="000000"/>
                </a:solidFill>
                <a:latin typeface="Trebuchet MS Bold"/>
              </a:rPr>
              <a:t>PROBLEM	STATEMENT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014412" y="9701212"/>
            <a:ext cx="3214688" cy="300038"/>
          </a:xfrm>
          <a:custGeom>
            <a:avLst/>
            <a:gdLst/>
            <a:ahLst/>
            <a:cxnLst/>
            <a:rect r="r" b="b" t="t" l="l"/>
            <a:pathLst>
              <a:path h="300038" w="321468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666" t="0" r="-66666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030127" y="9707466"/>
            <a:ext cx="226693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24626" y="2579370"/>
            <a:ext cx="18438970" cy="522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Problem: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Keyloggers are a significant threat to cybersecurity, 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leading to unauthorized access to sensitive information,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identity theft, and financial fraud.</a:t>
            </a:r>
          </a:p>
          <a:p>
            <a:pPr algn="l" marL="760095" indent="-380048" lvl="1">
              <a:lnSpc>
                <a:spcPts val="5040"/>
              </a:lnSpc>
            </a:pPr>
          </a:p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Impact:</a:t>
            </a: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Affects individuals, businesses, and organizations by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compromising data privacy and security. 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3930312" y="8213973"/>
            <a:ext cx="685800" cy="685800"/>
            <a:chOff x="0" y="0"/>
            <a:chExt cx="914400" cy="914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3930312" y="9014073"/>
            <a:ext cx="271462" cy="271462"/>
            <a:chOff x="0" y="0"/>
            <a:chExt cx="361950" cy="3619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61950" cy="361950"/>
            </a:xfrm>
            <a:custGeom>
              <a:avLst/>
              <a:gdLst/>
              <a:ahLst/>
              <a:cxnLst/>
              <a:rect r="r" b="b" t="t" l="l"/>
              <a:pathLst>
                <a:path h="361950" w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name="Freeform 33" id="33"/>
          <p:cNvSpPr/>
          <p:nvPr/>
        </p:nvSpPr>
        <p:spPr>
          <a:xfrm flipH="false" flipV="false" rot="-907759">
            <a:off x="13113446" y="3670548"/>
            <a:ext cx="4143375" cy="4886325"/>
          </a:xfrm>
          <a:custGeom>
            <a:avLst/>
            <a:gdLst/>
            <a:ahLst/>
            <a:cxnLst/>
            <a:rect r="r" b="b" t="t" l="l"/>
            <a:pathLst>
              <a:path h="4886325" w="4143375">
                <a:moveTo>
                  <a:pt x="0" y="0"/>
                </a:moveTo>
                <a:lnTo>
                  <a:pt x="4143374" y="0"/>
                </a:lnTo>
                <a:lnTo>
                  <a:pt x="4143374" y="4886325"/>
                </a:lnTo>
                <a:lnTo>
                  <a:pt x="0" y="4886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2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8995" y="94"/>
            <a:ext cx="1842135" cy="10294620"/>
            <a:chOff x="0" y="0"/>
            <a:chExt cx="2456180" cy="13726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" y="7874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5774" y="5535200"/>
            <a:ext cx="7129462" cy="4759642"/>
            <a:chOff x="0" y="0"/>
            <a:chExt cx="9505950" cy="63461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191" y="1651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404317" y="0"/>
            <a:ext cx="3884295" cy="10287000"/>
            <a:chOff x="0" y="0"/>
            <a:chExt cx="517906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7829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178298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006895" y="0"/>
            <a:ext cx="4281488" cy="10287000"/>
            <a:chOff x="0" y="0"/>
            <a:chExt cx="570865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404370" y="0"/>
            <a:ext cx="1884045" cy="10287000"/>
            <a:chOff x="0" y="0"/>
            <a:chExt cx="2512060" cy="13716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559088" y="5386388"/>
            <a:ext cx="2728912" cy="4900612"/>
            <a:chOff x="0" y="0"/>
            <a:chExt cx="3638550" cy="65341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6015038"/>
            <a:ext cx="671512" cy="4271962"/>
            <a:chOff x="0" y="0"/>
            <a:chExt cx="895350" cy="56959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4030325" y="8043862"/>
            <a:ext cx="685800" cy="1071562"/>
          </a:xfrm>
          <a:custGeom>
            <a:avLst/>
            <a:gdLst/>
            <a:ahLst/>
            <a:cxnLst/>
            <a:rect r="r" b="b" t="t" l="l"/>
            <a:pathLst>
              <a:path h="1071562" w="685800">
                <a:moveTo>
                  <a:pt x="0" y="0"/>
                </a:moveTo>
                <a:lnTo>
                  <a:pt x="685800" y="0"/>
                </a:lnTo>
                <a:lnTo>
                  <a:pt x="685800" y="1071563"/>
                </a:lnTo>
                <a:lnTo>
                  <a:pt x="0" y="1071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044112" y="2543175"/>
            <a:ext cx="471488" cy="485775"/>
            <a:chOff x="0" y="0"/>
            <a:chExt cx="628650" cy="6477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8650" cy="647700"/>
            </a:xfrm>
            <a:custGeom>
              <a:avLst/>
              <a:gdLst/>
              <a:ahLst/>
              <a:cxnLst/>
              <a:rect r="r" b="b" t="t" l="l"/>
              <a:pathLst>
                <a:path h="647700" w="62865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028700" y="1019175"/>
            <a:ext cx="10444846" cy="101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9"/>
              </a:lnSpc>
            </a:pPr>
            <a:r>
              <a:rPr lang="en-US" sz="6640" spc="7" u="sng">
                <a:solidFill>
                  <a:srgbClr val="000000"/>
                </a:solidFill>
                <a:latin typeface="Trebuchet MS Bold"/>
              </a:rPr>
              <a:t>PROJECT	OVERVIEW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014412" y="9701212"/>
            <a:ext cx="3214688" cy="300038"/>
          </a:xfrm>
          <a:custGeom>
            <a:avLst/>
            <a:gdLst/>
            <a:ahLst/>
            <a:cxnLst/>
            <a:rect r="r" b="b" t="t" l="l"/>
            <a:pathLst>
              <a:path h="300038" w="3214688">
                <a:moveTo>
                  <a:pt x="0" y="0"/>
                </a:moveTo>
                <a:lnTo>
                  <a:pt x="3214688" y="0"/>
                </a:lnTo>
                <a:lnTo>
                  <a:pt x="3214688" y="300038"/>
                </a:lnTo>
                <a:lnTo>
                  <a:pt x="0" y="30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666" t="0" r="-66666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030127" y="9707466"/>
            <a:ext cx="226693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</a:rPr>
              <a:t>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48640" y="2290584"/>
            <a:ext cx="13700057" cy="5873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Objective:</a:t>
            </a: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Develop a comprehensive understanding of keyloggers, 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their types, how they work, and effective security measures to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prevent keylogging attacks.</a:t>
            </a:r>
          </a:p>
          <a:p>
            <a:pPr algn="l" marL="760095" indent="-380048" lvl="1">
              <a:lnSpc>
                <a:spcPts val="5040"/>
              </a:lnSpc>
            </a:pPr>
          </a:p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Scope: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Includes an analysis of hardware and software keyloggers,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legal and ethical implications, security measures, and 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best practices. 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3617370" y="9101138"/>
            <a:ext cx="685800" cy="685800"/>
            <a:chOff x="0" y="0"/>
            <a:chExt cx="914400" cy="914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3617370" y="9901238"/>
            <a:ext cx="271462" cy="271462"/>
            <a:chOff x="0" y="0"/>
            <a:chExt cx="361950" cy="3619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61950" cy="361950"/>
            </a:xfrm>
            <a:custGeom>
              <a:avLst/>
              <a:gdLst/>
              <a:ahLst/>
              <a:cxnLst/>
              <a:rect r="r" b="b" t="t" l="l"/>
              <a:pathLst>
                <a:path h="361950" w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12908756" y="4579843"/>
            <a:ext cx="5300662" cy="5715000"/>
          </a:xfrm>
          <a:custGeom>
            <a:avLst/>
            <a:gdLst/>
            <a:ahLst/>
            <a:cxnLst/>
            <a:rect r="r" b="b" t="t" l="l"/>
            <a:pathLst>
              <a:path h="5715000" w="5300662">
                <a:moveTo>
                  <a:pt x="0" y="0"/>
                </a:moveTo>
                <a:lnTo>
                  <a:pt x="5300663" y="0"/>
                </a:lnTo>
                <a:lnTo>
                  <a:pt x="530066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8995" y="94"/>
            <a:ext cx="1842135" cy="10294620"/>
            <a:chOff x="0" y="0"/>
            <a:chExt cx="2456180" cy="13726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" y="7874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5774" y="5535200"/>
            <a:ext cx="7129462" cy="4759642"/>
            <a:chOff x="0" y="0"/>
            <a:chExt cx="9505950" cy="63461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191" y="1651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404317" y="0"/>
            <a:ext cx="3884295" cy="10287000"/>
            <a:chOff x="0" y="0"/>
            <a:chExt cx="517906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7829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178298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006895" y="0"/>
            <a:ext cx="4281488" cy="10287000"/>
            <a:chOff x="0" y="0"/>
            <a:chExt cx="570865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404370" y="0"/>
            <a:ext cx="1884045" cy="10287000"/>
            <a:chOff x="0" y="0"/>
            <a:chExt cx="2512060" cy="13716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559088" y="5386388"/>
            <a:ext cx="2728912" cy="4900612"/>
            <a:chOff x="0" y="0"/>
            <a:chExt cx="3638550" cy="65341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6015038"/>
            <a:ext cx="671512" cy="4271962"/>
            <a:chOff x="0" y="0"/>
            <a:chExt cx="895350" cy="56959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0325" y="8043862"/>
            <a:ext cx="685800" cy="685800"/>
            <a:chOff x="0" y="0"/>
            <a:chExt cx="914400" cy="914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044112" y="2543175"/>
            <a:ext cx="471488" cy="485775"/>
            <a:chOff x="0" y="0"/>
            <a:chExt cx="628650" cy="6477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28650" cy="647700"/>
            </a:xfrm>
            <a:custGeom>
              <a:avLst/>
              <a:gdLst/>
              <a:ahLst/>
              <a:cxnLst/>
              <a:rect r="r" b="b" t="t" l="l"/>
              <a:pathLst>
                <a:path h="647700" w="62865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030325" y="8843962"/>
            <a:ext cx="271462" cy="271462"/>
            <a:chOff x="0" y="0"/>
            <a:chExt cx="361950" cy="3619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61950" cy="361950"/>
            </a:xfrm>
            <a:custGeom>
              <a:avLst/>
              <a:gdLst/>
              <a:ahLst/>
              <a:cxnLst/>
              <a:rect r="r" b="b" t="t" l="l"/>
              <a:pathLst>
                <a:path h="361950" w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028700" y="1019175"/>
            <a:ext cx="10830018" cy="925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23"/>
              </a:lnSpc>
            </a:pPr>
            <a:r>
              <a:rPr lang="en-US" sz="6019" spc="-18" u="sng">
                <a:solidFill>
                  <a:srgbClr val="000000"/>
                </a:solidFill>
                <a:latin typeface="Trebuchet MS Bold"/>
              </a:rPr>
              <a:t>WHO ARE THE END USERS?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030127" y="9707466"/>
            <a:ext cx="226693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</a:rPr>
              <a:t>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9650" y="2144316"/>
            <a:ext cx="17419320" cy="6519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Individuals:</a:t>
            </a: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Concerned about personal data security and privacy.</a:t>
            </a:r>
          </a:p>
          <a:p>
            <a:pPr algn="l" marL="760095" indent="-380048" lvl="1">
              <a:lnSpc>
                <a:spcPts val="5040"/>
              </a:lnSpc>
            </a:pPr>
          </a:p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Businesses:</a:t>
            </a: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Need to protect corporate data and ensure 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compliance with security standards.</a:t>
            </a:r>
          </a:p>
          <a:p>
            <a:pPr algn="l" marL="760095" indent="-380048" lvl="1">
              <a:lnSpc>
                <a:spcPts val="5040"/>
              </a:lnSpc>
            </a:pPr>
          </a:p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Organizations:</a:t>
            </a: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Require robust security measures to safeguard 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sensitive information.</a:t>
            </a:r>
          </a:p>
          <a:p>
            <a:pPr algn="l" marL="760095" indent="-380048" lvl="1">
              <a:lnSpc>
                <a:spcPts val="5040"/>
              </a:lnSpc>
            </a:pPr>
          </a:p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Security Professionals:</a:t>
            </a: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Aim to understand and mitigate 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 keylogging threats.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8995" y="94"/>
            <a:ext cx="1842135" cy="10294620"/>
            <a:chOff x="0" y="0"/>
            <a:chExt cx="2456180" cy="13726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" y="7874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5774" y="5535200"/>
            <a:ext cx="7129462" cy="4759642"/>
            <a:chOff x="0" y="0"/>
            <a:chExt cx="9505950" cy="63461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191" y="1651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404317" y="0"/>
            <a:ext cx="3884295" cy="10287000"/>
            <a:chOff x="0" y="0"/>
            <a:chExt cx="517906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7829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178298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006895" y="0"/>
            <a:ext cx="4281488" cy="10287000"/>
            <a:chOff x="0" y="0"/>
            <a:chExt cx="570865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404370" y="0"/>
            <a:ext cx="1884045" cy="10287000"/>
            <a:chOff x="0" y="0"/>
            <a:chExt cx="2512060" cy="13716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559088" y="5386388"/>
            <a:ext cx="2728912" cy="4900612"/>
            <a:chOff x="0" y="0"/>
            <a:chExt cx="3638550" cy="65341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6015038"/>
            <a:ext cx="671512" cy="4271962"/>
            <a:chOff x="0" y="0"/>
            <a:chExt cx="895350" cy="56959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014412" y="3971925"/>
            <a:ext cx="4043361" cy="4872038"/>
          </a:xfrm>
          <a:custGeom>
            <a:avLst/>
            <a:gdLst/>
            <a:ahLst/>
            <a:cxnLst/>
            <a:rect r="r" b="b" t="t" l="l"/>
            <a:pathLst>
              <a:path h="4872038" w="4043361">
                <a:moveTo>
                  <a:pt x="0" y="0"/>
                </a:moveTo>
                <a:lnTo>
                  <a:pt x="4043362" y="0"/>
                </a:lnTo>
                <a:lnTo>
                  <a:pt x="4043362" y="4872037"/>
                </a:lnTo>
                <a:lnTo>
                  <a:pt x="0" y="4872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" t="0" r="-13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4030325" y="8043862"/>
            <a:ext cx="685800" cy="685800"/>
            <a:chOff x="0" y="0"/>
            <a:chExt cx="914400" cy="914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0044112" y="2543175"/>
            <a:ext cx="471488" cy="485775"/>
            <a:chOff x="0" y="0"/>
            <a:chExt cx="628650" cy="6477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28650" cy="647700"/>
            </a:xfrm>
            <a:custGeom>
              <a:avLst/>
              <a:gdLst/>
              <a:ahLst/>
              <a:cxnLst/>
              <a:rect r="r" b="b" t="t" l="l"/>
              <a:pathLst>
                <a:path h="647700" w="62865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4030325" y="8843962"/>
            <a:ext cx="271462" cy="271462"/>
            <a:chOff x="0" y="0"/>
            <a:chExt cx="361950" cy="3619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61950" cy="361950"/>
            </a:xfrm>
            <a:custGeom>
              <a:avLst/>
              <a:gdLst/>
              <a:ahLst/>
              <a:cxnLst/>
              <a:rect r="r" b="b" t="t" l="l"/>
              <a:pathLst>
                <a:path h="361950" w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180052" y="762483"/>
            <a:ext cx="14379035" cy="202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43"/>
              </a:lnSpc>
            </a:pPr>
            <a:r>
              <a:rPr lang="en-US" sz="6619" spc="45" u="sng">
                <a:solidFill>
                  <a:srgbClr val="000000"/>
                </a:solidFill>
                <a:latin typeface="Trebuchet MS Bold"/>
              </a:rPr>
              <a:t>YOUR SOLUTION AND ITS VALUE PROPOSITION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030127" y="9707466"/>
            <a:ext cx="226693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</a:rPr>
              <a:t>7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478818" y="3019425"/>
            <a:ext cx="10551309" cy="716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To avoid keyloggers </a:t>
            </a:r>
          </a:p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Use anti virus program</a:t>
            </a:r>
          </a:p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Use password manager</a:t>
            </a:r>
          </a:p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Use multi factor authentication</a:t>
            </a:r>
          </a:p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Use a firewall</a:t>
            </a:r>
          </a:p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Avoid suspicious links and downloads </a:t>
            </a:r>
          </a:p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Change password periodically</a:t>
            </a:r>
          </a:p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Update your system</a:t>
            </a:r>
          </a:p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Use Virtual Keyboard to type passwords and </a:t>
            </a:r>
          </a:p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sensitive information </a:t>
            </a:r>
          </a:p>
          <a:p>
            <a:pPr algn="l" marL="760095" indent="-380048" lvl="1">
              <a:lnSpc>
                <a:spcPts val="504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8995" y="94"/>
            <a:ext cx="1842135" cy="10294620"/>
            <a:chOff x="0" y="0"/>
            <a:chExt cx="2456180" cy="13726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" y="7874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5774" y="5535200"/>
            <a:ext cx="7129462" cy="4759642"/>
            <a:chOff x="0" y="0"/>
            <a:chExt cx="9505950" cy="63461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191" y="1651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404317" y="0"/>
            <a:ext cx="3884295" cy="10287000"/>
            <a:chOff x="0" y="0"/>
            <a:chExt cx="517906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7829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178298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006895" y="0"/>
            <a:ext cx="4281488" cy="10287000"/>
            <a:chOff x="0" y="0"/>
            <a:chExt cx="570865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404370" y="0"/>
            <a:ext cx="1884045" cy="10287000"/>
            <a:chOff x="0" y="0"/>
            <a:chExt cx="2512060" cy="13716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559088" y="5386388"/>
            <a:ext cx="2728912" cy="4900612"/>
            <a:chOff x="0" y="0"/>
            <a:chExt cx="3638550" cy="65341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6015038"/>
            <a:ext cx="671512" cy="4271962"/>
            <a:chOff x="0" y="0"/>
            <a:chExt cx="895350" cy="56959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943654" y="3579019"/>
            <a:ext cx="3781936" cy="4872038"/>
          </a:xfrm>
          <a:custGeom>
            <a:avLst/>
            <a:gdLst/>
            <a:ahLst/>
            <a:cxnLst/>
            <a:rect r="r" b="b" t="t" l="l"/>
            <a:pathLst>
              <a:path h="4872038" w="3781936">
                <a:moveTo>
                  <a:pt x="0" y="0"/>
                </a:moveTo>
                <a:lnTo>
                  <a:pt x="3781937" y="0"/>
                </a:lnTo>
                <a:lnTo>
                  <a:pt x="3781937" y="4872037"/>
                </a:lnTo>
                <a:lnTo>
                  <a:pt x="0" y="4872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" t="0" r="-6927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4030325" y="8043862"/>
            <a:ext cx="685800" cy="685800"/>
            <a:chOff x="0" y="0"/>
            <a:chExt cx="914400" cy="914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0044112" y="2543175"/>
            <a:ext cx="471488" cy="485775"/>
            <a:chOff x="0" y="0"/>
            <a:chExt cx="628650" cy="6477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28650" cy="647700"/>
            </a:xfrm>
            <a:custGeom>
              <a:avLst/>
              <a:gdLst/>
              <a:ahLst/>
              <a:cxnLst/>
              <a:rect r="r" b="b" t="t" l="l"/>
              <a:pathLst>
                <a:path h="647700" w="62865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4030325" y="8843962"/>
            <a:ext cx="271462" cy="271462"/>
            <a:chOff x="0" y="0"/>
            <a:chExt cx="361950" cy="3619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61950" cy="361950"/>
            </a:xfrm>
            <a:custGeom>
              <a:avLst/>
              <a:gdLst/>
              <a:ahLst/>
              <a:cxnLst/>
              <a:rect r="r" b="b" t="t" l="l"/>
              <a:pathLst>
                <a:path h="361950" w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014412" y="955478"/>
            <a:ext cx="7422356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u="sng">
                <a:solidFill>
                  <a:srgbClr val="000000"/>
                </a:solidFill>
                <a:latin typeface="Trebuchet MS Bold"/>
              </a:rPr>
              <a:t>PROPOSITION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030127" y="9707466"/>
            <a:ext cx="226693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</a:rPr>
              <a:t>8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523307" y="2015713"/>
            <a:ext cx="11984586" cy="702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45895" indent="-481965" lvl="2">
              <a:lnSpc>
                <a:spcPts val="5040"/>
              </a:lnSpc>
              <a:buFont typeface="Arial"/>
              <a:buChar char="⚬"/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Enhanced Security:</a:t>
            </a: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Reduces the risk of data</a:t>
            </a:r>
          </a:p>
          <a:p>
            <a:pPr algn="l" marL="1445895" indent="-481965" lvl="2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  breaches and identity theft.</a:t>
            </a:r>
          </a:p>
          <a:p>
            <a:pPr algn="l" marL="1445895" indent="-481965" lvl="2">
              <a:lnSpc>
                <a:spcPts val="5040"/>
              </a:lnSpc>
            </a:pPr>
          </a:p>
          <a:p>
            <a:pPr algn="l" marL="1445895" indent="-481965" lvl="2">
              <a:lnSpc>
                <a:spcPts val="5040"/>
              </a:lnSpc>
              <a:buFont typeface="Arial"/>
              <a:buChar char="⚬"/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User Awareness:</a:t>
            </a: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Educates users about keylogging</a:t>
            </a:r>
          </a:p>
          <a:p>
            <a:pPr algn="l" marL="1445895" indent="-481965" lvl="2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  threats and protection methods.</a:t>
            </a:r>
          </a:p>
          <a:p>
            <a:pPr algn="l" marL="1445895" indent="-481965" lvl="2">
              <a:lnSpc>
                <a:spcPts val="5040"/>
              </a:lnSpc>
            </a:pPr>
          </a:p>
          <a:p>
            <a:pPr algn="l" marL="1445895" indent="-481965" lvl="2">
              <a:lnSpc>
                <a:spcPts val="5040"/>
              </a:lnSpc>
              <a:buFont typeface="Arial"/>
              <a:buChar char="⚬"/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Compliance:</a:t>
            </a: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Helps businesses and organizations </a:t>
            </a:r>
          </a:p>
          <a:p>
            <a:pPr algn="l" marL="1445895" indent="-481965" lvl="2">
              <a:lnSpc>
                <a:spcPts val="5040"/>
              </a:lnSpc>
              <a:buFont typeface="Arial"/>
              <a:buChar char="⚬"/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comply with data protection regulations.</a:t>
            </a:r>
          </a:p>
          <a:p>
            <a:pPr algn="l" marL="1445895" indent="-481965" lvl="2">
              <a:lnSpc>
                <a:spcPts val="504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8995" y="94"/>
            <a:ext cx="1842135" cy="10294620"/>
            <a:chOff x="0" y="0"/>
            <a:chExt cx="2456180" cy="13726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" y="7874"/>
              <a:ext cx="2455418" cy="13709650"/>
            </a:xfrm>
            <a:custGeom>
              <a:avLst/>
              <a:gdLst/>
              <a:ahLst/>
              <a:cxnLst/>
              <a:rect r="r" b="b" t="t" l="l"/>
              <a:pathLst>
                <a:path h="13709650" w="2455418">
                  <a:moveTo>
                    <a:pt x="18796" y="0"/>
                  </a:moveTo>
                  <a:lnTo>
                    <a:pt x="2455418" y="13706348"/>
                  </a:lnTo>
                  <a:lnTo>
                    <a:pt x="2436622" y="13709650"/>
                  </a:lnTo>
                  <a:lnTo>
                    <a:pt x="0" y="3302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165774" y="5535200"/>
            <a:ext cx="7129462" cy="4759642"/>
            <a:chOff x="0" y="0"/>
            <a:chExt cx="9505950" cy="63461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191" y="1651"/>
              <a:ext cx="9497441" cy="6341999"/>
            </a:xfrm>
            <a:custGeom>
              <a:avLst/>
              <a:gdLst/>
              <a:ahLst/>
              <a:cxnLst/>
              <a:rect r="r" b="b" t="t" l="l"/>
              <a:pathLst>
                <a:path h="6341999" w="9497441">
                  <a:moveTo>
                    <a:pt x="9497441" y="15748"/>
                  </a:moveTo>
                  <a:lnTo>
                    <a:pt x="10668" y="6341999"/>
                  </a:lnTo>
                  <a:lnTo>
                    <a:pt x="0" y="6326124"/>
                  </a:lnTo>
                  <a:lnTo>
                    <a:pt x="9486773" y="0"/>
                  </a:lnTo>
                  <a:close/>
                </a:path>
              </a:pathLst>
            </a:custGeom>
            <a:solidFill>
              <a:srgbClr val="5FCAE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773150" y="0"/>
            <a:ext cx="4514850" cy="10287000"/>
            <a:chOff x="0" y="0"/>
            <a:chExt cx="60198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6019800">
                  <a:moveTo>
                    <a:pt x="6019800" y="0"/>
                  </a:moveTo>
                  <a:lnTo>
                    <a:pt x="4088765" y="0"/>
                  </a:lnTo>
                  <a:lnTo>
                    <a:pt x="0" y="13716000"/>
                  </a:lnTo>
                  <a:lnTo>
                    <a:pt x="6019800" y="13716000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5FCAEE">
                <a:alpha val="35686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404317" y="0"/>
            <a:ext cx="3884295" cy="10287000"/>
            <a:chOff x="0" y="0"/>
            <a:chExt cx="517906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7829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178298">
                  <a:moveTo>
                    <a:pt x="5178298" y="0"/>
                  </a:moveTo>
                  <a:lnTo>
                    <a:pt x="0" y="0"/>
                  </a:lnTo>
                  <a:lnTo>
                    <a:pt x="2417826" y="13716000"/>
                  </a:lnTo>
                  <a:lnTo>
                    <a:pt x="5178298" y="13716000"/>
                  </a:lnTo>
                  <a:lnTo>
                    <a:pt x="5178298" y="0"/>
                  </a:lnTo>
                  <a:close/>
                </a:path>
              </a:pathLst>
            </a:custGeom>
            <a:solidFill>
              <a:srgbClr val="5FCAEE">
                <a:alpha val="19608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401675" y="4572000"/>
            <a:ext cx="4886325" cy="5715000"/>
            <a:chOff x="0" y="0"/>
            <a:chExt cx="6515100" cy="762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151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5100">
                  <a:moveTo>
                    <a:pt x="6515100" y="0"/>
                  </a:moveTo>
                  <a:lnTo>
                    <a:pt x="0" y="7620000"/>
                  </a:lnTo>
                  <a:lnTo>
                    <a:pt x="6515100" y="7620000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006895" y="0"/>
            <a:ext cx="4281488" cy="10287000"/>
            <a:chOff x="0" y="0"/>
            <a:chExt cx="5708650" cy="13716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0814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5708142">
                  <a:moveTo>
                    <a:pt x="5708142" y="0"/>
                  </a:moveTo>
                  <a:lnTo>
                    <a:pt x="0" y="0"/>
                  </a:lnTo>
                  <a:lnTo>
                    <a:pt x="4940046" y="13716000"/>
                  </a:lnTo>
                  <a:lnTo>
                    <a:pt x="5708142" y="13716000"/>
                  </a:lnTo>
                  <a:lnTo>
                    <a:pt x="5708142" y="0"/>
                  </a:lnTo>
                  <a:close/>
                </a:path>
              </a:pathLst>
            </a:custGeom>
            <a:solidFill>
              <a:srgbClr val="17AFE3">
                <a:alpha val="4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344900" y="0"/>
            <a:ext cx="1943100" cy="10287000"/>
            <a:chOff x="0" y="0"/>
            <a:chExt cx="2590800" cy="13716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9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90800">
                  <a:moveTo>
                    <a:pt x="2590800" y="0"/>
                  </a:moveTo>
                  <a:lnTo>
                    <a:pt x="2044954" y="0"/>
                  </a:lnTo>
                  <a:lnTo>
                    <a:pt x="0" y="13716000"/>
                  </a:lnTo>
                  <a:lnTo>
                    <a:pt x="2590800" y="13716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2D83C3">
                <a:alpha val="69804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404370" y="0"/>
            <a:ext cx="1884045" cy="10287000"/>
            <a:chOff x="0" y="0"/>
            <a:chExt cx="2512060" cy="13716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1155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11552">
                  <a:moveTo>
                    <a:pt x="2511552" y="0"/>
                  </a:moveTo>
                  <a:lnTo>
                    <a:pt x="0" y="0"/>
                  </a:lnTo>
                  <a:lnTo>
                    <a:pt x="2229104" y="13716000"/>
                  </a:lnTo>
                  <a:lnTo>
                    <a:pt x="2511552" y="13716000"/>
                  </a:lnTo>
                  <a:lnTo>
                    <a:pt x="2511552" y="0"/>
                  </a:lnTo>
                  <a:close/>
                </a:path>
              </a:pathLst>
            </a:custGeom>
            <a:solidFill>
              <a:srgbClr val="226192">
                <a:alpha val="79608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559088" y="5386388"/>
            <a:ext cx="2728912" cy="4900612"/>
            <a:chOff x="0" y="0"/>
            <a:chExt cx="3638550" cy="65341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38550" cy="6534150"/>
            </a:xfrm>
            <a:custGeom>
              <a:avLst/>
              <a:gdLst/>
              <a:ahLst/>
              <a:cxnLst/>
              <a:rect r="r" b="b" t="t" l="l"/>
              <a:pathLst>
                <a:path h="6534150" w="3638550">
                  <a:moveTo>
                    <a:pt x="3638550" y="0"/>
                  </a:moveTo>
                  <a:lnTo>
                    <a:pt x="0" y="6534150"/>
                  </a:lnTo>
                  <a:lnTo>
                    <a:pt x="3638550" y="6534150"/>
                  </a:lnTo>
                  <a:lnTo>
                    <a:pt x="3638550" y="0"/>
                  </a:lnTo>
                  <a:close/>
                </a:path>
              </a:pathLst>
            </a:custGeom>
            <a:solidFill>
              <a:srgbClr val="17AFE3">
                <a:alpha val="65490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6015038"/>
            <a:ext cx="671512" cy="4271962"/>
            <a:chOff x="0" y="0"/>
            <a:chExt cx="895350" cy="56959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5350" cy="5695950"/>
            </a:xfrm>
            <a:custGeom>
              <a:avLst/>
              <a:gdLst/>
              <a:ahLst/>
              <a:cxnLst/>
              <a:rect r="r" b="b" t="t" l="l"/>
              <a:pathLst>
                <a:path h="5695950" w="895350">
                  <a:moveTo>
                    <a:pt x="0" y="0"/>
                  </a:moveTo>
                  <a:lnTo>
                    <a:pt x="0" y="5695950"/>
                  </a:lnTo>
                  <a:lnTo>
                    <a:pt x="895350" y="5695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AEE">
                <a:alpha val="69804"/>
              </a:srgbClr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030325" y="8043862"/>
            <a:ext cx="685800" cy="685800"/>
            <a:chOff x="0" y="0"/>
            <a:chExt cx="914400" cy="914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14400" cy="914400"/>
            </a:xfrm>
            <a:custGeom>
              <a:avLst/>
              <a:gdLst/>
              <a:ahLst/>
              <a:cxnLst/>
              <a:rect r="r" b="b" t="t" l="l"/>
              <a:pathLst>
                <a:path h="914400" w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2AF5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044112" y="2543175"/>
            <a:ext cx="471488" cy="485775"/>
            <a:chOff x="0" y="0"/>
            <a:chExt cx="628650" cy="6477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28650" cy="647700"/>
            </a:xfrm>
            <a:custGeom>
              <a:avLst/>
              <a:gdLst/>
              <a:ahLst/>
              <a:cxnLst/>
              <a:rect r="r" b="b" t="t" l="l"/>
              <a:pathLst>
                <a:path h="647700" w="628650">
                  <a:moveTo>
                    <a:pt x="6286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28650" y="647700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2D83C3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030325" y="8843962"/>
            <a:ext cx="271462" cy="271462"/>
            <a:chOff x="0" y="0"/>
            <a:chExt cx="361950" cy="3619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61950" cy="361950"/>
            </a:xfrm>
            <a:custGeom>
              <a:avLst/>
              <a:gdLst/>
              <a:ahLst/>
              <a:cxnLst/>
              <a:rect r="r" b="b" t="t" l="l"/>
              <a:pathLst>
                <a:path h="361950" w="361950">
                  <a:moveTo>
                    <a:pt x="361950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361950" y="3619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2D936B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251966" y="1019175"/>
            <a:ext cx="12521184" cy="974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9"/>
              </a:lnSpc>
            </a:pPr>
            <a:r>
              <a:rPr lang="en-US" sz="6341" spc="29" u="sng">
                <a:solidFill>
                  <a:srgbClr val="000000"/>
                </a:solidFill>
                <a:latin typeface="Trebuchet MS Bold"/>
              </a:rPr>
              <a:t>THE WOW IN YOUR SOLUTION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915827" y="9707466"/>
            <a:ext cx="342900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15">
                <a:solidFill>
                  <a:srgbClr val="2D936B"/>
                </a:solidFill>
                <a:latin typeface="Trebuchet MS"/>
              </a:rPr>
              <a:t>9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320198" y="2913681"/>
            <a:ext cx="13462977" cy="5873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Innovative Approach:</a:t>
            </a: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Combining technical measures 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 with user education for comprehensive protection.</a:t>
            </a:r>
          </a:p>
          <a:p>
            <a:pPr algn="l" marL="760095" indent="-380048" lvl="1">
              <a:lnSpc>
                <a:spcPts val="5040"/>
              </a:lnSpc>
            </a:pPr>
          </a:p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Demonstration:</a:t>
            </a: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Real-time demonstration of a simple 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 keylogger to illustrate the threat and the effectiveness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of security measures.</a:t>
            </a:r>
          </a:p>
          <a:p>
            <a:pPr algn="l" marL="760095" indent="-380048" lvl="1">
              <a:lnSpc>
                <a:spcPts val="5040"/>
              </a:lnSpc>
            </a:pPr>
          </a:p>
          <a:p>
            <a:pPr algn="l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 spc="39">
                <a:solidFill>
                  <a:srgbClr val="000000"/>
                </a:solidFill>
                <a:latin typeface="TT Rounds Condensed Bold"/>
              </a:rPr>
              <a:t>Impact:</a:t>
            </a: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Significant reduction in the likelihood of </a:t>
            </a:r>
          </a:p>
          <a:p>
            <a:pPr algn="l" marL="760095" indent="-380048" lvl="1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TT Rounds Condensed"/>
              </a:rPr>
              <a:t> keylogging attacks through proactive measures. 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619735" y="4572000"/>
            <a:ext cx="3700462" cy="5129212"/>
          </a:xfrm>
          <a:custGeom>
            <a:avLst/>
            <a:gdLst/>
            <a:ahLst/>
            <a:cxnLst/>
            <a:rect r="r" b="b" t="t" l="l"/>
            <a:pathLst>
              <a:path h="5129212" w="3700462">
                <a:moveTo>
                  <a:pt x="0" y="0"/>
                </a:moveTo>
                <a:lnTo>
                  <a:pt x="3700463" y="0"/>
                </a:lnTo>
                <a:lnTo>
                  <a:pt x="3700463" y="5129212"/>
                </a:lnTo>
                <a:lnTo>
                  <a:pt x="0" y="5129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57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DAGIw0I-x9M</dc:identifier>
  <dcterms:modified xsi:type="dcterms:W3CDTF">2011-08-01T06:04:30Z</dcterms:modified>
  <cp:revision>1</cp:revision>
  <dc:title>Bhavani.pptx</dc:title>
</cp:coreProperties>
</file>